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61" r:id="rId6"/>
    <p:sldId id="262" r:id="rId7"/>
    <p:sldId id="265" r:id="rId8"/>
    <p:sldId id="266" r:id="rId9"/>
    <p:sldId id="267" r:id="rId10"/>
    <p:sldId id="268" r:id="rId11"/>
    <p:sldId id="279" r:id="rId12"/>
    <p:sldId id="280" r:id="rId13"/>
    <p:sldId id="269" r:id="rId14"/>
    <p:sldId id="270" r:id="rId15"/>
    <p:sldId id="271" r:id="rId16"/>
    <p:sldId id="274" r:id="rId17"/>
    <p:sldId id="278" r:id="rId18"/>
    <p:sldId id="281" r:id="rId19"/>
  </p:sldIdLst>
  <p:sldSz cx="18288000" cy="10287000"/>
  <p:notesSz cx="6858000" cy="9144000"/>
  <p:embeddedFontLst>
    <p:embeddedFont>
      <p:font typeface="Garbata" panose="020B0604020202020204" charset="0"/>
      <p:regular r:id="rId20"/>
    </p:embeddedFont>
    <p:embeddedFont>
      <p:font typeface="Garet" panose="020B0604020202020204" charset="0"/>
      <p:regular r:id="rId21"/>
    </p:embeddedFont>
    <p:embeddedFont>
      <p:font typeface="Garet Bold" panose="020B0604020202020204" charset="0"/>
      <p:regular r:id="rId22"/>
    </p:embeddedFont>
    <p:embeddedFont>
      <p:font typeface="Rubik" panose="020B0604020202020204" charset="-79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39" d="100"/>
          <a:sy n="39" d="100"/>
        </p:scale>
        <p:origin x="940" y="5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AB3B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329100" y="5676604"/>
            <a:ext cx="11629800" cy="2664281"/>
          </a:xfrm>
          <a:custGeom>
            <a:avLst/>
            <a:gdLst/>
            <a:ahLst/>
            <a:cxnLst/>
            <a:rect l="l" t="t" r="r" b="b"/>
            <a:pathLst>
              <a:path w="11629800" h="2664281">
                <a:moveTo>
                  <a:pt x="0" y="0"/>
                </a:moveTo>
                <a:lnTo>
                  <a:pt x="11629800" y="0"/>
                </a:lnTo>
                <a:lnTo>
                  <a:pt x="11629800" y="2664281"/>
                </a:lnTo>
                <a:lnTo>
                  <a:pt x="0" y="266428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-1738750" y="-1802217"/>
            <a:ext cx="4644203" cy="4712752"/>
          </a:xfrm>
          <a:custGeom>
            <a:avLst/>
            <a:gdLst/>
            <a:ahLst/>
            <a:cxnLst/>
            <a:rect l="l" t="t" r="r" b="b"/>
            <a:pathLst>
              <a:path w="4644203" h="4712752">
                <a:moveTo>
                  <a:pt x="4644203" y="0"/>
                </a:moveTo>
                <a:lnTo>
                  <a:pt x="0" y="0"/>
                </a:lnTo>
                <a:lnTo>
                  <a:pt x="0" y="4712752"/>
                </a:lnTo>
                <a:lnTo>
                  <a:pt x="4644203" y="4712752"/>
                </a:lnTo>
                <a:lnTo>
                  <a:pt x="4644203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14693062" y="7330629"/>
            <a:ext cx="4385577" cy="4450309"/>
          </a:xfrm>
          <a:custGeom>
            <a:avLst/>
            <a:gdLst/>
            <a:ahLst/>
            <a:cxnLst/>
            <a:rect l="l" t="t" r="r" b="b"/>
            <a:pathLst>
              <a:path w="4385577" h="4450309">
                <a:moveTo>
                  <a:pt x="4385577" y="0"/>
                </a:moveTo>
                <a:lnTo>
                  <a:pt x="0" y="0"/>
                </a:lnTo>
                <a:lnTo>
                  <a:pt x="0" y="4450309"/>
                </a:lnTo>
                <a:lnTo>
                  <a:pt x="4385577" y="4450309"/>
                </a:lnTo>
                <a:lnTo>
                  <a:pt x="4385577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2905453" y="1362075"/>
            <a:ext cx="12477095" cy="3781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49"/>
              </a:lnSpc>
            </a:pPr>
            <a:r>
              <a:rPr lang="en-US" sz="8291">
                <a:solidFill>
                  <a:srgbClr val="000000"/>
                </a:solidFill>
                <a:latin typeface="Garbata"/>
                <a:ea typeface="Garbata"/>
                <a:cs typeface="Garbata"/>
                <a:sym typeface="Garbata"/>
              </a:rPr>
              <a:t>SOFTWARE AND DESIGN ANALYSIS FINAL PROJECT’24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542112" y="6222509"/>
            <a:ext cx="9478688" cy="7058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17"/>
              </a:lnSpc>
            </a:pPr>
            <a:r>
              <a:rPr lang="en-US" sz="4598" u="sng" dirty="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Food Ninja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AB3B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11.png">
            <a:extLst>
              <a:ext uri="{FF2B5EF4-FFF2-40B4-BE49-F238E27FC236}">
                <a16:creationId xmlns:a16="http://schemas.microsoft.com/office/drawing/2014/main" id="{49E57178-2738-7AA4-A5B1-480BED104B1F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8600" y="190500"/>
            <a:ext cx="8686800" cy="9753600"/>
          </a:xfrm>
          <a:prstGeom prst="rect">
            <a:avLst/>
          </a:prstGeom>
        </p:spPr>
      </p:pic>
      <p:pic>
        <p:nvPicPr>
          <p:cNvPr id="4" name="image12.png">
            <a:extLst>
              <a:ext uri="{FF2B5EF4-FFF2-40B4-BE49-F238E27FC236}">
                <a16:creationId xmlns:a16="http://schemas.microsoft.com/office/drawing/2014/main" id="{3C9C4D0B-31D6-F1A1-1C5C-E4BC752BD36A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356272" y="223157"/>
            <a:ext cx="8686799" cy="9720943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AB3B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F9B55C7-942F-8507-A1DC-DC7BF1948D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13.png">
            <a:extLst>
              <a:ext uri="{FF2B5EF4-FFF2-40B4-BE49-F238E27FC236}">
                <a16:creationId xmlns:a16="http://schemas.microsoft.com/office/drawing/2014/main" id="{28CDEA27-FF3F-1B95-983E-EDB6C8CE69B3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04800" y="296000"/>
            <a:ext cx="8077200" cy="9829519"/>
          </a:xfrm>
          <a:prstGeom prst="rect">
            <a:avLst/>
          </a:prstGeom>
        </p:spPr>
      </p:pic>
      <p:pic>
        <p:nvPicPr>
          <p:cNvPr id="5" name="image14.png">
            <a:extLst>
              <a:ext uri="{FF2B5EF4-FFF2-40B4-BE49-F238E27FC236}">
                <a16:creationId xmlns:a16="http://schemas.microsoft.com/office/drawing/2014/main" id="{B84341CC-705D-BD94-EDDA-243C6CAE8AD7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610600" y="285115"/>
            <a:ext cx="9537700" cy="9804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6357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AB3B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D6FB0BA-EEF9-790E-46B8-21A148F07C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>
            <a:extLst>
              <a:ext uri="{FF2B5EF4-FFF2-40B4-BE49-F238E27FC236}">
                <a16:creationId xmlns:a16="http://schemas.microsoft.com/office/drawing/2014/main" id="{B91FC2CE-451F-0D1D-4DF2-8B8D1BC83F41}"/>
              </a:ext>
            </a:extLst>
          </p:cNvPr>
          <p:cNvSpPr txBox="1"/>
          <p:nvPr/>
        </p:nvSpPr>
        <p:spPr>
          <a:xfrm>
            <a:off x="2133600" y="4112079"/>
            <a:ext cx="14806394" cy="1202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390"/>
              </a:lnSpc>
            </a:pPr>
            <a:r>
              <a:rPr lang="en-US" sz="6600" dirty="0">
                <a:solidFill>
                  <a:srgbClr val="000000"/>
                </a:solidFill>
                <a:latin typeface="Garbata"/>
                <a:ea typeface="Garbata"/>
                <a:cs typeface="Garbata"/>
                <a:sym typeface="Garbata"/>
              </a:rPr>
              <a:t>SEQUENCE DIAGRAM</a:t>
            </a:r>
          </a:p>
        </p:txBody>
      </p:sp>
    </p:spTree>
    <p:extLst>
      <p:ext uri="{BB962C8B-B14F-4D97-AF65-F5344CB8AC3E}">
        <p14:creationId xmlns:p14="http://schemas.microsoft.com/office/powerpoint/2010/main" val="10819123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AB3B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922EFB8-876E-2DB8-19E7-FABE8D598E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495300"/>
            <a:ext cx="7620000" cy="9220200"/>
          </a:xfrm>
          <a:prstGeom prst="rect">
            <a:avLst/>
          </a:prstGeom>
        </p:spPr>
      </p:pic>
      <p:pic>
        <p:nvPicPr>
          <p:cNvPr id="6" name="image4.png">
            <a:extLst>
              <a:ext uri="{FF2B5EF4-FFF2-40B4-BE49-F238E27FC236}">
                <a16:creationId xmlns:a16="http://schemas.microsoft.com/office/drawing/2014/main" id="{E3F99ACB-98D3-B57E-716F-51D38B642839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153400" y="495300"/>
            <a:ext cx="9829800" cy="9372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1DB201B-8F4B-060A-D1C7-389B5F0BB6A7}"/>
              </a:ext>
            </a:extLst>
          </p:cNvPr>
          <p:cNvSpPr txBox="1"/>
          <p:nvPr/>
        </p:nvSpPr>
        <p:spPr>
          <a:xfrm>
            <a:off x="10363200" y="1104900"/>
            <a:ext cx="1295400" cy="276999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Food ninja</a:t>
            </a:r>
            <a:endParaRPr lang="en-PK" sz="12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AB3B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5.png">
            <a:extLst>
              <a:ext uri="{FF2B5EF4-FFF2-40B4-BE49-F238E27FC236}">
                <a16:creationId xmlns:a16="http://schemas.microsoft.com/office/drawing/2014/main" id="{2C00D066-E2A5-6D0A-0EB0-8D1414D32459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8600" y="342900"/>
            <a:ext cx="8686800" cy="970254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60E87C7-258C-AB3F-A560-E7C2991BF12B}"/>
              </a:ext>
            </a:extLst>
          </p:cNvPr>
          <p:cNvSpPr txBox="1"/>
          <p:nvPr/>
        </p:nvSpPr>
        <p:spPr>
          <a:xfrm>
            <a:off x="1371600" y="647700"/>
            <a:ext cx="1219200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800" dirty="0"/>
              <a:t>Food ninja</a:t>
            </a:r>
            <a:endParaRPr lang="en-PK" sz="800" dirty="0"/>
          </a:p>
        </p:txBody>
      </p:sp>
      <p:pic>
        <p:nvPicPr>
          <p:cNvPr id="5" name="image6.png">
            <a:extLst>
              <a:ext uri="{FF2B5EF4-FFF2-40B4-BE49-F238E27FC236}">
                <a16:creationId xmlns:a16="http://schemas.microsoft.com/office/drawing/2014/main" id="{AD9F9C01-92EE-DA07-AF20-7E45DA3EA569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032877" y="292230"/>
            <a:ext cx="8848274" cy="97025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BB04D3A-C821-AAB6-CEF3-E54A86282C70}"/>
              </a:ext>
            </a:extLst>
          </p:cNvPr>
          <p:cNvSpPr txBox="1"/>
          <p:nvPr/>
        </p:nvSpPr>
        <p:spPr>
          <a:xfrm>
            <a:off x="10972800" y="1028700"/>
            <a:ext cx="1295400" cy="29238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300" dirty="0"/>
              <a:t>Food ninja</a:t>
            </a:r>
            <a:endParaRPr lang="en-PK" sz="13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AB3B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7.jpeg">
            <a:extLst>
              <a:ext uri="{FF2B5EF4-FFF2-40B4-BE49-F238E27FC236}">
                <a16:creationId xmlns:a16="http://schemas.microsoft.com/office/drawing/2014/main" id="{5ACD1164-7A57-B219-AEC8-BA4191AF5DD5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85800" y="495300"/>
            <a:ext cx="7848600" cy="8610600"/>
          </a:xfrm>
          <a:prstGeom prst="rect">
            <a:avLst/>
          </a:prstGeom>
        </p:spPr>
      </p:pic>
      <p:pic>
        <p:nvPicPr>
          <p:cNvPr id="4" name="image8.jpeg">
            <a:extLst>
              <a:ext uri="{FF2B5EF4-FFF2-40B4-BE49-F238E27FC236}">
                <a16:creationId xmlns:a16="http://schemas.microsoft.com/office/drawing/2014/main" id="{6C43453D-B420-13C8-65F7-8E6F3BF4E80A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296400" y="473529"/>
            <a:ext cx="8305800" cy="863237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E8CA297-59A5-73F0-9651-6D1B1F10F23C}"/>
              </a:ext>
            </a:extLst>
          </p:cNvPr>
          <p:cNvSpPr txBox="1"/>
          <p:nvPr/>
        </p:nvSpPr>
        <p:spPr>
          <a:xfrm>
            <a:off x="1981200" y="952500"/>
            <a:ext cx="914400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Food ninja</a:t>
            </a:r>
            <a:endParaRPr lang="en-PK" sz="1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2DFA52-9843-D924-A8DC-5A32F33974B8}"/>
              </a:ext>
            </a:extLst>
          </p:cNvPr>
          <p:cNvSpPr txBox="1"/>
          <p:nvPr/>
        </p:nvSpPr>
        <p:spPr>
          <a:xfrm>
            <a:off x="11201400" y="1118213"/>
            <a:ext cx="914400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Food ninja</a:t>
            </a:r>
            <a:endParaRPr lang="en-PK" sz="12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AB3B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600980" y="-9525"/>
            <a:ext cx="14806394" cy="1323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390"/>
              </a:lnSpc>
            </a:pPr>
            <a:r>
              <a:rPr lang="en-US" sz="8658">
                <a:solidFill>
                  <a:srgbClr val="000000"/>
                </a:solidFill>
                <a:latin typeface="Garbata"/>
                <a:ea typeface="Garbata"/>
                <a:cs typeface="Garbata"/>
                <a:sym typeface="Garbata"/>
              </a:rPr>
              <a:t>CLASS DIAGRAM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B65F27-0BC8-8758-0A8A-CE74459A99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1104900"/>
            <a:ext cx="16078200" cy="880150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AB3B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22518" y="1476944"/>
            <a:ext cx="17338863" cy="7824689"/>
            <a:chOff x="0" y="-47625"/>
            <a:chExt cx="5144425" cy="232157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144425" cy="2273953"/>
            </a:xfrm>
            <a:custGeom>
              <a:avLst/>
              <a:gdLst/>
              <a:ahLst/>
              <a:cxnLst/>
              <a:rect l="l" t="t" r="r" b="b"/>
              <a:pathLst>
                <a:path w="5144425" h="2273953">
                  <a:moveTo>
                    <a:pt x="22772" y="0"/>
                  </a:moveTo>
                  <a:lnTo>
                    <a:pt x="5121653" y="0"/>
                  </a:lnTo>
                  <a:cubicBezTo>
                    <a:pt x="5127692" y="0"/>
                    <a:pt x="5133484" y="2399"/>
                    <a:pt x="5137755" y="6670"/>
                  </a:cubicBezTo>
                  <a:cubicBezTo>
                    <a:pt x="5142026" y="10940"/>
                    <a:pt x="5144425" y="16732"/>
                    <a:pt x="5144425" y="22772"/>
                  </a:cubicBezTo>
                  <a:lnTo>
                    <a:pt x="5144425" y="2251181"/>
                  </a:lnTo>
                  <a:cubicBezTo>
                    <a:pt x="5144425" y="2257221"/>
                    <a:pt x="5142026" y="2263013"/>
                    <a:pt x="5137755" y="2267283"/>
                  </a:cubicBezTo>
                  <a:cubicBezTo>
                    <a:pt x="5133484" y="2271554"/>
                    <a:pt x="5127692" y="2273953"/>
                    <a:pt x="5121653" y="2273953"/>
                  </a:cubicBezTo>
                  <a:lnTo>
                    <a:pt x="22772" y="2273953"/>
                  </a:lnTo>
                  <a:cubicBezTo>
                    <a:pt x="16732" y="2273953"/>
                    <a:pt x="10940" y="2271554"/>
                    <a:pt x="6670" y="2267283"/>
                  </a:cubicBezTo>
                  <a:cubicBezTo>
                    <a:pt x="2399" y="2263013"/>
                    <a:pt x="0" y="2257221"/>
                    <a:pt x="0" y="2251181"/>
                  </a:cubicBezTo>
                  <a:lnTo>
                    <a:pt x="0" y="22772"/>
                  </a:lnTo>
                  <a:cubicBezTo>
                    <a:pt x="0" y="16732"/>
                    <a:pt x="2399" y="10940"/>
                    <a:pt x="6670" y="6670"/>
                  </a:cubicBezTo>
                  <a:cubicBezTo>
                    <a:pt x="10940" y="2399"/>
                    <a:pt x="16732" y="0"/>
                    <a:pt x="22772" y="0"/>
                  </a:cubicBezTo>
                  <a:close/>
                </a:path>
              </a:pathLst>
            </a:custGeom>
            <a:solidFill>
              <a:srgbClr val="6F4E37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5144425" cy="23215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825007" y="447675"/>
            <a:ext cx="14637987" cy="1106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70"/>
              </a:lnSpc>
            </a:pPr>
            <a:r>
              <a:rPr lang="en-US" sz="7558" dirty="0">
                <a:solidFill>
                  <a:srgbClr val="000000"/>
                </a:solidFill>
                <a:latin typeface="Garbata"/>
                <a:ea typeface="Garbata"/>
                <a:cs typeface="Garbata"/>
                <a:sym typeface="Garbata"/>
              </a:rPr>
              <a:t>Grasp PATTERNS USED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2329371"/>
            <a:ext cx="7223245" cy="537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529"/>
              </a:lnSpc>
            </a:pPr>
            <a:endParaRPr lang="en-US" sz="3235" dirty="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7" name="Freeform 7"/>
          <p:cNvSpPr/>
          <p:nvPr/>
        </p:nvSpPr>
        <p:spPr>
          <a:xfrm flipH="1">
            <a:off x="13860356" y="7562660"/>
            <a:ext cx="7469830" cy="5079485"/>
          </a:xfrm>
          <a:custGeom>
            <a:avLst/>
            <a:gdLst/>
            <a:ahLst/>
            <a:cxnLst/>
            <a:rect l="l" t="t" r="r" b="b"/>
            <a:pathLst>
              <a:path w="7469830" h="5079485">
                <a:moveTo>
                  <a:pt x="7469830" y="0"/>
                </a:moveTo>
                <a:lnTo>
                  <a:pt x="0" y="0"/>
                </a:lnTo>
                <a:lnTo>
                  <a:pt x="0" y="5079485"/>
                </a:lnTo>
                <a:lnTo>
                  <a:pt x="7469830" y="5079485"/>
                </a:lnTo>
                <a:lnTo>
                  <a:pt x="746983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7566210">
            <a:off x="16420154" y="184109"/>
            <a:ext cx="585391" cy="1080419"/>
          </a:xfrm>
          <a:custGeom>
            <a:avLst/>
            <a:gdLst/>
            <a:ahLst/>
            <a:cxnLst/>
            <a:rect l="l" t="t" r="r" b="b"/>
            <a:pathLst>
              <a:path w="585391" h="1080419">
                <a:moveTo>
                  <a:pt x="0" y="0"/>
                </a:moveTo>
                <a:lnTo>
                  <a:pt x="585391" y="0"/>
                </a:lnTo>
                <a:lnTo>
                  <a:pt x="585391" y="1080419"/>
                </a:lnTo>
                <a:lnTo>
                  <a:pt x="0" y="108041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6528489">
            <a:off x="1532311" y="37260"/>
            <a:ext cx="585391" cy="1080419"/>
          </a:xfrm>
          <a:custGeom>
            <a:avLst/>
            <a:gdLst/>
            <a:ahLst/>
            <a:cxnLst/>
            <a:rect l="l" t="t" r="r" b="b"/>
            <a:pathLst>
              <a:path w="585391" h="1080419">
                <a:moveTo>
                  <a:pt x="0" y="0"/>
                </a:moveTo>
                <a:lnTo>
                  <a:pt x="585391" y="0"/>
                </a:lnTo>
                <a:lnTo>
                  <a:pt x="585391" y="1080419"/>
                </a:lnTo>
                <a:lnTo>
                  <a:pt x="0" y="108041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1" name="AutoShape 11"/>
          <p:cNvSpPr/>
          <p:nvPr/>
        </p:nvSpPr>
        <p:spPr>
          <a:xfrm flipH="1">
            <a:off x="8915400" y="1542442"/>
            <a:ext cx="0" cy="7693695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882E3B-CCCA-297D-F2E4-16DD57175FAE}"/>
              </a:ext>
            </a:extLst>
          </p:cNvPr>
          <p:cNvSpPr txBox="1"/>
          <p:nvPr/>
        </p:nvSpPr>
        <p:spPr>
          <a:xfrm>
            <a:off x="533404" y="1921636"/>
            <a:ext cx="8810387" cy="4373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PK" dirty="0">
                <a:solidFill>
                  <a:srgbClr val="FFFFFF"/>
                </a:solidFill>
                <a:latin typeface="Garet Bold"/>
              </a:rPr>
              <a:t>Creator: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PK" dirty="0">
                <a:solidFill>
                  <a:srgbClr val="FFFFFF"/>
                </a:solidFill>
                <a:latin typeface="Garet Bold"/>
              </a:rPr>
              <a:t>	Customer-&gt;order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PK" dirty="0">
                <a:solidFill>
                  <a:srgbClr val="FFFFFF"/>
                </a:solidFill>
                <a:latin typeface="Garet Bold"/>
              </a:rPr>
              <a:t>	User-&gt;all other users (customer, admin, etc)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PK" dirty="0">
                <a:solidFill>
                  <a:srgbClr val="FFFFFF"/>
                </a:solidFill>
                <a:latin typeface="Garet Bold"/>
              </a:rPr>
              <a:t>	admin-&gt;restaurant/rider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PK" dirty="0">
                <a:solidFill>
                  <a:srgbClr val="FFFFFF"/>
                </a:solidFill>
                <a:latin typeface="Garet Bold"/>
              </a:rPr>
              <a:t>	restaurant-&gt;menu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PK" dirty="0">
                <a:solidFill>
                  <a:srgbClr val="FFFFFF"/>
                </a:solidFill>
                <a:latin typeface="Garet Bold"/>
              </a:rPr>
              <a:t>	</a:t>
            </a: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PK" dirty="0">
                <a:solidFill>
                  <a:srgbClr val="FFFFFF"/>
                </a:solidFill>
                <a:latin typeface="Garet Bold"/>
              </a:rPr>
              <a:t>Information Expert:  Restaurant-&gt;Menu.</a:t>
            </a:r>
          </a:p>
          <a:p>
            <a:pPr marL="1371600" indent="457200">
              <a:lnSpc>
                <a:spcPct val="107000"/>
              </a:lnSpc>
              <a:spcAft>
                <a:spcPts val="800"/>
              </a:spcAft>
            </a:pPr>
            <a:r>
              <a:rPr lang="en-PK" dirty="0">
                <a:solidFill>
                  <a:srgbClr val="FFFFFF"/>
                </a:solidFill>
                <a:latin typeface="Garet Bold"/>
              </a:rPr>
              <a:t>     </a:t>
            </a:r>
            <a:r>
              <a:rPr lang="en-US" dirty="0">
                <a:solidFill>
                  <a:srgbClr val="FFFFFF"/>
                </a:solidFill>
                <a:latin typeface="Garet Bold"/>
              </a:rPr>
              <a:t>             </a:t>
            </a:r>
            <a:r>
              <a:rPr lang="en-PK" dirty="0">
                <a:solidFill>
                  <a:srgbClr val="FFFFFF"/>
                </a:solidFill>
                <a:latin typeface="Garet Bold"/>
              </a:rPr>
              <a:t>Restaurant knows its menu.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PK" dirty="0">
                <a:solidFill>
                  <a:srgbClr val="FFFFFF"/>
                </a:solidFill>
                <a:latin typeface="Garet Bold"/>
              </a:rPr>
              <a:t>			 Cart line item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PK" dirty="0">
                <a:solidFill>
                  <a:srgbClr val="FFFFFF"/>
                </a:solidFill>
                <a:latin typeface="Garet Bold"/>
              </a:rPr>
              <a:t>			</a:t>
            </a:r>
            <a:r>
              <a:rPr lang="en-US" dirty="0">
                <a:solidFill>
                  <a:srgbClr val="FFFFFF"/>
                </a:solidFill>
                <a:latin typeface="Garet Bold"/>
              </a:rPr>
              <a:t> </a:t>
            </a:r>
            <a:r>
              <a:rPr lang="en-PK" dirty="0">
                <a:solidFill>
                  <a:srgbClr val="FFFFFF"/>
                </a:solidFill>
                <a:latin typeface="Garet Bold"/>
              </a:rPr>
              <a:t>Rider-&gt;Order. Rider knows delivery address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PK" dirty="0">
                <a:solidFill>
                  <a:srgbClr val="FFFFFF"/>
                </a:solidFill>
                <a:latin typeface="Garet Bold"/>
              </a:rPr>
              <a:t> 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71E0645-A0E2-AEBE-35C5-70D2C69CAD2C}"/>
              </a:ext>
            </a:extLst>
          </p:cNvPr>
          <p:cNvSpPr txBox="1"/>
          <p:nvPr/>
        </p:nvSpPr>
        <p:spPr>
          <a:xfrm>
            <a:off x="9458087" y="1803845"/>
            <a:ext cx="8182764" cy="42940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en-PK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PK" dirty="0">
                <a:solidFill>
                  <a:srgbClr val="FFFFFF"/>
                </a:solidFill>
                <a:latin typeface="Garet Bold"/>
              </a:rPr>
              <a:t>Low Coupling: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PK" dirty="0">
                <a:solidFill>
                  <a:srgbClr val="FFFFFF"/>
                </a:solidFill>
                <a:latin typeface="Garet Bold"/>
              </a:rPr>
              <a:t>payment parent to different ways to pay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PK" dirty="0">
                <a:solidFill>
                  <a:srgbClr val="FFFFFF"/>
                </a:solidFill>
                <a:latin typeface="Garet Bold"/>
              </a:rPr>
              <a:t>user class parent to different types of users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PK" dirty="0">
                <a:solidFill>
                  <a:srgbClr val="FFFFFF"/>
                </a:solidFill>
                <a:latin typeface="Garet Bold"/>
              </a:rPr>
              <a:t> 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PK" dirty="0">
                <a:solidFill>
                  <a:srgbClr val="FFFFFF"/>
                </a:solidFill>
                <a:latin typeface="Garet Bold"/>
              </a:rPr>
              <a:t> </a:t>
            </a: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PK" dirty="0">
                <a:solidFill>
                  <a:srgbClr val="FFFFFF"/>
                </a:solidFill>
                <a:latin typeface="Garet Bold"/>
              </a:rPr>
              <a:t>High Cohesion: Ensure classes like Customer, Rider, and Restaurant focus on their roles.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solidFill>
                  <a:srgbClr val="FFFFFF"/>
                </a:solidFill>
                <a:latin typeface="Garet Bold"/>
              </a:rPr>
              <a:t>      </a:t>
            </a:r>
            <a:r>
              <a:rPr lang="en-PK" dirty="0">
                <a:solidFill>
                  <a:srgbClr val="FFFFFF"/>
                </a:solidFill>
                <a:latin typeface="Garet Bold"/>
              </a:rPr>
              <a:t>Order doesn't know how rider implements it.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solidFill>
                  <a:srgbClr val="FFFFFF"/>
                </a:solidFill>
                <a:latin typeface="Garet Bold"/>
              </a:rPr>
              <a:t>      </a:t>
            </a:r>
            <a:r>
              <a:rPr lang="en-PK" dirty="0">
                <a:solidFill>
                  <a:srgbClr val="FFFFFF"/>
                </a:solidFill>
                <a:latin typeface="Garet Bold"/>
              </a:rPr>
              <a:t>Hidden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solidFill>
                  <a:srgbClr val="FFFFFF"/>
                </a:solidFill>
                <a:latin typeface="Garet Bold"/>
              </a:rPr>
              <a:t>      </a:t>
            </a:r>
            <a:r>
              <a:rPr lang="en-PK" dirty="0">
                <a:solidFill>
                  <a:srgbClr val="FFFFFF"/>
                </a:solidFill>
                <a:latin typeface="Garet Bold"/>
              </a:rPr>
              <a:t>File handling so right info passed b/w classes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AB3B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478D657-B90D-D5F9-252F-5B0A24F237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2D035259-6178-9ED7-24C0-FAE818088D29}"/>
              </a:ext>
            </a:extLst>
          </p:cNvPr>
          <p:cNvGrpSpPr/>
          <p:nvPr/>
        </p:nvGrpSpPr>
        <p:grpSpPr>
          <a:xfrm>
            <a:off x="474568" y="1453722"/>
            <a:ext cx="17338863" cy="7824689"/>
            <a:chOff x="0" y="-47625"/>
            <a:chExt cx="5144425" cy="2321578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23154707-1B78-7409-483A-BD235842A368}"/>
                </a:ext>
              </a:extLst>
            </p:cNvPr>
            <p:cNvSpPr/>
            <p:nvPr/>
          </p:nvSpPr>
          <p:spPr>
            <a:xfrm>
              <a:off x="0" y="0"/>
              <a:ext cx="5144425" cy="2273953"/>
            </a:xfrm>
            <a:custGeom>
              <a:avLst/>
              <a:gdLst/>
              <a:ahLst/>
              <a:cxnLst/>
              <a:rect l="l" t="t" r="r" b="b"/>
              <a:pathLst>
                <a:path w="5144425" h="2273953">
                  <a:moveTo>
                    <a:pt x="22772" y="0"/>
                  </a:moveTo>
                  <a:lnTo>
                    <a:pt x="5121653" y="0"/>
                  </a:lnTo>
                  <a:cubicBezTo>
                    <a:pt x="5127692" y="0"/>
                    <a:pt x="5133484" y="2399"/>
                    <a:pt x="5137755" y="6670"/>
                  </a:cubicBezTo>
                  <a:cubicBezTo>
                    <a:pt x="5142026" y="10940"/>
                    <a:pt x="5144425" y="16732"/>
                    <a:pt x="5144425" y="22772"/>
                  </a:cubicBezTo>
                  <a:lnTo>
                    <a:pt x="5144425" y="2251181"/>
                  </a:lnTo>
                  <a:cubicBezTo>
                    <a:pt x="5144425" y="2257221"/>
                    <a:pt x="5142026" y="2263013"/>
                    <a:pt x="5137755" y="2267283"/>
                  </a:cubicBezTo>
                  <a:cubicBezTo>
                    <a:pt x="5133484" y="2271554"/>
                    <a:pt x="5127692" y="2273953"/>
                    <a:pt x="5121653" y="2273953"/>
                  </a:cubicBezTo>
                  <a:lnTo>
                    <a:pt x="22772" y="2273953"/>
                  </a:lnTo>
                  <a:cubicBezTo>
                    <a:pt x="16732" y="2273953"/>
                    <a:pt x="10940" y="2271554"/>
                    <a:pt x="6670" y="2267283"/>
                  </a:cubicBezTo>
                  <a:cubicBezTo>
                    <a:pt x="2399" y="2263013"/>
                    <a:pt x="0" y="2257221"/>
                    <a:pt x="0" y="2251181"/>
                  </a:cubicBezTo>
                  <a:lnTo>
                    <a:pt x="0" y="22772"/>
                  </a:lnTo>
                  <a:cubicBezTo>
                    <a:pt x="0" y="16732"/>
                    <a:pt x="2399" y="10940"/>
                    <a:pt x="6670" y="6670"/>
                  </a:cubicBezTo>
                  <a:cubicBezTo>
                    <a:pt x="10940" y="2399"/>
                    <a:pt x="16732" y="0"/>
                    <a:pt x="22772" y="0"/>
                  </a:cubicBezTo>
                  <a:close/>
                </a:path>
              </a:pathLst>
            </a:custGeom>
            <a:solidFill>
              <a:srgbClr val="6F4E37"/>
            </a:soli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22FD640E-06BA-8554-FDD6-1EA877268145}"/>
                </a:ext>
              </a:extLst>
            </p:cNvPr>
            <p:cNvSpPr txBox="1"/>
            <p:nvPr/>
          </p:nvSpPr>
          <p:spPr>
            <a:xfrm>
              <a:off x="0" y="-47625"/>
              <a:ext cx="5144425" cy="23215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TextBox 5">
            <a:extLst>
              <a:ext uri="{FF2B5EF4-FFF2-40B4-BE49-F238E27FC236}">
                <a16:creationId xmlns:a16="http://schemas.microsoft.com/office/drawing/2014/main" id="{D62C694B-8846-2373-E008-403289D8129A}"/>
              </a:ext>
            </a:extLst>
          </p:cNvPr>
          <p:cNvSpPr txBox="1"/>
          <p:nvPr/>
        </p:nvSpPr>
        <p:spPr>
          <a:xfrm>
            <a:off x="1825007" y="447675"/>
            <a:ext cx="14637987" cy="1106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70"/>
              </a:lnSpc>
            </a:pPr>
            <a:r>
              <a:rPr lang="en-US" sz="7558" dirty="0" err="1">
                <a:solidFill>
                  <a:srgbClr val="000000"/>
                </a:solidFill>
                <a:latin typeface="Garbata"/>
                <a:ea typeface="Garbata"/>
                <a:cs typeface="Garbata"/>
                <a:sym typeface="Garbata"/>
              </a:rPr>
              <a:t>GoF</a:t>
            </a:r>
            <a:r>
              <a:rPr lang="en-US" sz="7558" dirty="0">
                <a:solidFill>
                  <a:srgbClr val="000000"/>
                </a:solidFill>
                <a:latin typeface="Garbata"/>
                <a:ea typeface="Garbata"/>
                <a:cs typeface="Garbata"/>
                <a:sym typeface="Garbata"/>
              </a:rPr>
              <a:t> PATTERNS USED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D16D3F54-4CEC-18E4-CBE9-D44275C205B0}"/>
              </a:ext>
            </a:extLst>
          </p:cNvPr>
          <p:cNvSpPr txBox="1"/>
          <p:nvPr/>
        </p:nvSpPr>
        <p:spPr>
          <a:xfrm>
            <a:off x="1028700" y="2329371"/>
            <a:ext cx="7223245" cy="537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529"/>
              </a:lnSpc>
            </a:pPr>
            <a:endParaRPr lang="en-US" sz="3235" dirty="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2574B9FD-5828-61E4-307A-2B1BEBB53F1D}"/>
              </a:ext>
            </a:extLst>
          </p:cNvPr>
          <p:cNvSpPr/>
          <p:nvPr/>
        </p:nvSpPr>
        <p:spPr>
          <a:xfrm flipH="1">
            <a:off x="13860356" y="7562660"/>
            <a:ext cx="7469830" cy="5079485"/>
          </a:xfrm>
          <a:custGeom>
            <a:avLst/>
            <a:gdLst/>
            <a:ahLst/>
            <a:cxnLst/>
            <a:rect l="l" t="t" r="r" b="b"/>
            <a:pathLst>
              <a:path w="7469830" h="5079485">
                <a:moveTo>
                  <a:pt x="7469830" y="0"/>
                </a:moveTo>
                <a:lnTo>
                  <a:pt x="0" y="0"/>
                </a:lnTo>
                <a:lnTo>
                  <a:pt x="0" y="5079485"/>
                </a:lnTo>
                <a:lnTo>
                  <a:pt x="7469830" y="5079485"/>
                </a:lnTo>
                <a:lnTo>
                  <a:pt x="746983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FB51927F-3BBA-F832-9677-CFA23DD97507}"/>
              </a:ext>
            </a:extLst>
          </p:cNvPr>
          <p:cNvSpPr/>
          <p:nvPr/>
        </p:nvSpPr>
        <p:spPr>
          <a:xfrm rot="-7566210">
            <a:off x="16420154" y="184109"/>
            <a:ext cx="585391" cy="1080419"/>
          </a:xfrm>
          <a:custGeom>
            <a:avLst/>
            <a:gdLst/>
            <a:ahLst/>
            <a:cxnLst/>
            <a:rect l="l" t="t" r="r" b="b"/>
            <a:pathLst>
              <a:path w="585391" h="1080419">
                <a:moveTo>
                  <a:pt x="0" y="0"/>
                </a:moveTo>
                <a:lnTo>
                  <a:pt x="585391" y="0"/>
                </a:lnTo>
                <a:lnTo>
                  <a:pt x="585391" y="1080419"/>
                </a:lnTo>
                <a:lnTo>
                  <a:pt x="0" y="108041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1B44A191-4DCE-2267-4EB9-93CAD43C3495}"/>
              </a:ext>
            </a:extLst>
          </p:cNvPr>
          <p:cNvSpPr/>
          <p:nvPr/>
        </p:nvSpPr>
        <p:spPr>
          <a:xfrm rot="6528489">
            <a:off x="1532311" y="37260"/>
            <a:ext cx="585391" cy="1080419"/>
          </a:xfrm>
          <a:custGeom>
            <a:avLst/>
            <a:gdLst/>
            <a:ahLst/>
            <a:cxnLst/>
            <a:rect l="l" t="t" r="r" b="b"/>
            <a:pathLst>
              <a:path w="585391" h="1080419">
                <a:moveTo>
                  <a:pt x="0" y="0"/>
                </a:moveTo>
                <a:lnTo>
                  <a:pt x="585391" y="0"/>
                </a:lnTo>
                <a:lnTo>
                  <a:pt x="585391" y="1080419"/>
                </a:lnTo>
                <a:lnTo>
                  <a:pt x="0" y="108041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7ACB6B3-FDC9-D431-C0AF-D687F36D3980}"/>
              </a:ext>
            </a:extLst>
          </p:cNvPr>
          <p:cNvSpPr txBox="1"/>
          <p:nvPr/>
        </p:nvSpPr>
        <p:spPr>
          <a:xfrm>
            <a:off x="2430736" y="2780246"/>
            <a:ext cx="10662556" cy="45302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PK" sz="2000" dirty="0">
                <a:solidFill>
                  <a:srgbClr val="FFFFFF"/>
                </a:solidFill>
                <a:latin typeface="Garet Bold"/>
              </a:rPr>
              <a:t>Factory: To create instances of users (e.g., Customer, Rider) dynamically.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PK" sz="2000" dirty="0">
                <a:solidFill>
                  <a:srgbClr val="FFFFFF"/>
                </a:solidFill>
                <a:latin typeface="Garet Bold"/>
              </a:rPr>
              <a:t>	       User class creates instances of rider, admin and customer.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PK" sz="2000" dirty="0">
                <a:solidFill>
                  <a:srgbClr val="FFFFFF"/>
                </a:solidFill>
                <a:latin typeface="Garet Bold"/>
              </a:rPr>
              <a:t>	       Payment for different option. (Cash/Online) </a:t>
            </a:r>
            <a:endParaRPr lang="en-US" sz="2000" dirty="0">
              <a:solidFill>
                <a:srgbClr val="FFFFFF"/>
              </a:solidFill>
              <a:latin typeface="Garet Bold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PK" sz="2000" dirty="0">
              <a:solidFill>
                <a:srgbClr val="FFFFFF"/>
              </a:solidFill>
              <a:latin typeface="Garet Bold"/>
            </a:endParaRP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PK" sz="2000" dirty="0">
                <a:solidFill>
                  <a:srgbClr val="FFFFFF"/>
                </a:solidFill>
                <a:latin typeface="Garet Bold"/>
              </a:rPr>
              <a:t>Strategy: For payment options (e.g., implementing different payment methods).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PK" sz="2000" dirty="0">
                <a:solidFill>
                  <a:srgbClr val="FFFFFF"/>
                </a:solidFill>
                <a:latin typeface="Garet Bold"/>
              </a:rPr>
              <a:t>	        Implement different payment strategies (Cash/Online)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PK" sz="2000" dirty="0">
                <a:solidFill>
                  <a:srgbClr val="FFFFFF"/>
                </a:solidFill>
                <a:latin typeface="Garet Bold"/>
              </a:rPr>
              <a:t>	        Assigning order to drivers based on customer preference</a:t>
            </a:r>
            <a:endParaRPr lang="en-US" sz="2000" dirty="0">
              <a:solidFill>
                <a:srgbClr val="FFFFFF"/>
              </a:solidFill>
              <a:latin typeface="Garet Bold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PK" sz="2000" dirty="0">
              <a:solidFill>
                <a:srgbClr val="FFFFFF"/>
              </a:solidFill>
              <a:latin typeface="Garet Bold"/>
            </a:endParaRP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PK" sz="2000" dirty="0">
                <a:solidFill>
                  <a:srgbClr val="FFFFFF"/>
                </a:solidFill>
                <a:latin typeface="Garet Bold"/>
              </a:rPr>
              <a:t>Observer: For order status updates, where customers get notified when their order status changes.</a:t>
            </a:r>
          </a:p>
        </p:txBody>
      </p:sp>
    </p:spTree>
    <p:extLst>
      <p:ext uri="{BB962C8B-B14F-4D97-AF65-F5344CB8AC3E}">
        <p14:creationId xmlns:p14="http://schemas.microsoft.com/office/powerpoint/2010/main" val="8858413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AB3B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276600" y="2567460"/>
            <a:ext cx="12530406" cy="4023839"/>
            <a:chOff x="0" y="-1"/>
            <a:chExt cx="3319506" cy="70726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316052" cy="707262"/>
            </a:xfrm>
            <a:custGeom>
              <a:avLst/>
              <a:gdLst/>
              <a:ahLst/>
              <a:cxnLst/>
              <a:rect l="l" t="t" r="r" b="b"/>
              <a:pathLst>
                <a:path w="3316052" h="707262">
                  <a:moveTo>
                    <a:pt x="35328" y="0"/>
                  </a:moveTo>
                  <a:lnTo>
                    <a:pt x="3280724" y="0"/>
                  </a:lnTo>
                  <a:cubicBezTo>
                    <a:pt x="3300235" y="0"/>
                    <a:pt x="3316052" y="15817"/>
                    <a:pt x="3316052" y="35328"/>
                  </a:cubicBezTo>
                  <a:lnTo>
                    <a:pt x="3316052" y="671934"/>
                  </a:lnTo>
                  <a:cubicBezTo>
                    <a:pt x="3316052" y="691445"/>
                    <a:pt x="3300235" y="707262"/>
                    <a:pt x="3280724" y="707262"/>
                  </a:cubicBezTo>
                  <a:lnTo>
                    <a:pt x="35328" y="707262"/>
                  </a:lnTo>
                  <a:cubicBezTo>
                    <a:pt x="15817" y="707262"/>
                    <a:pt x="0" y="691445"/>
                    <a:pt x="0" y="671934"/>
                  </a:cubicBezTo>
                  <a:lnTo>
                    <a:pt x="0" y="35328"/>
                  </a:lnTo>
                  <a:cubicBezTo>
                    <a:pt x="0" y="15817"/>
                    <a:pt x="15817" y="0"/>
                    <a:pt x="35328" y="0"/>
                  </a:cubicBezTo>
                  <a:close/>
                </a:path>
              </a:pathLst>
            </a:custGeom>
            <a:solidFill>
              <a:srgbClr val="6F4E37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"/>
              <a:ext cx="3319506" cy="7072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342900" lvl="0" indent="-342900">
                <a:lnSpc>
                  <a:spcPct val="107000"/>
                </a:lnSpc>
                <a:buFont typeface="Symbol" panose="05050102010706020507" pitchFamily="18" charset="2"/>
                <a:buChar char=""/>
              </a:pPr>
              <a:r>
                <a:rPr lang="en-PK" sz="2999" b="1" dirty="0">
                  <a:solidFill>
                    <a:srgbClr val="FFFFFF"/>
                  </a:solidFill>
                  <a:latin typeface="Garet Bold"/>
                </a:rPr>
                <a:t>Provide users with a convenient and efficient way to order food from local restaurants.</a:t>
              </a:r>
            </a:p>
            <a:p>
              <a:pPr marL="342900" lvl="0" indent="-342900">
                <a:lnSpc>
                  <a:spcPct val="107000"/>
                </a:lnSpc>
                <a:buFont typeface="Symbol" panose="05050102010706020507" pitchFamily="18" charset="2"/>
                <a:buChar char=""/>
              </a:pPr>
              <a:r>
                <a:rPr lang="en-PK" sz="2999" b="1" dirty="0">
                  <a:solidFill>
                    <a:srgbClr val="FFFFFF"/>
                  </a:solidFill>
                  <a:latin typeface="Garet Bold"/>
                </a:rPr>
                <a:t>Browse menus and place orders</a:t>
              </a:r>
            </a:p>
            <a:p>
              <a:pPr marL="342900" lvl="0" indent="-342900">
                <a:lnSpc>
                  <a:spcPct val="107000"/>
                </a:lnSpc>
                <a:buFont typeface="Symbol" panose="05050102010706020507" pitchFamily="18" charset="2"/>
                <a:buChar char=""/>
              </a:pPr>
              <a:r>
                <a:rPr lang="en-PK" sz="2999" b="1" dirty="0">
                  <a:solidFill>
                    <a:srgbClr val="FFFFFF"/>
                  </a:solidFill>
                  <a:latin typeface="Garet Bold"/>
                </a:rPr>
                <a:t>Rate meals and delivery experiences</a:t>
              </a:r>
            </a:p>
            <a:p>
              <a:pPr marL="342900" lvl="0" indent="-342900">
                <a:lnSpc>
                  <a:spcPct val="107000"/>
                </a:lnSpc>
                <a:buFont typeface="Symbol" panose="05050102010706020507" pitchFamily="18" charset="2"/>
                <a:buChar char=""/>
              </a:pPr>
              <a:r>
                <a:rPr lang="en-PK" sz="2999" b="1" dirty="0">
                  <a:solidFill>
                    <a:srgbClr val="FFFFFF"/>
                  </a:solidFill>
                  <a:latin typeface="Garet Bold"/>
                </a:rPr>
                <a:t>Avoid long waiting lines at restaurant.</a:t>
              </a:r>
            </a:p>
            <a:p>
              <a:pPr marL="342900" lvl="0" indent="-342900">
                <a:lnSpc>
                  <a:spcPct val="107000"/>
                </a:lnSpc>
                <a:spcAft>
                  <a:spcPts val="800"/>
                </a:spcAft>
                <a:buFont typeface="Symbol" panose="05050102010706020507" pitchFamily="18" charset="2"/>
                <a:buChar char=""/>
              </a:pPr>
              <a:r>
                <a:rPr lang="en-PK" sz="2999" b="1" dirty="0">
                  <a:solidFill>
                    <a:srgbClr val="FFFFFF"/>
                  </a:solidFill>
                  <a:latin typeface="Garet Bold"/>
                </a:rPr>
                <a:t>Featuring restaurants with discounts for cheaper meals.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2158758" y="7353296"/>
            <a:ext cx="14630400" cy="1575438"/>
            <a:chOff x="0" y="-2"/>
            <a:chExt cx="3262785" cy="82916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262785" cy="829165"/>
            </a:xfrm>
            <a:custGeom>
              <a:avLst/>
              <a:gdLst/>
              <a:ahLst/>
              <a:cxnLst/>
              <a:rect l="l" t="t" r="r" b="b"/>
              <a:pathLst>
                <a:path w="3262785" h="829165">
                  <a:moveTo>
                    <a:pt x="35904" y="0"/>
                  </a:moveTo>
                  <a:lnTo>
                    <a:pt x="3226881" y="0"/>
                  </a:lnTo>
                  <a:cubicBezTo>
                    <a:pt x="3246710" y="0"/>
                    <a:pt x="3262785" y="16075"/>
                    <a:pt x="3262785" y="35904"/>
                  </a:cubicBezTo>
                  <a:lnTo>
                    <a:pt x="3262785" y="793261"/>
                  </a:lnTo>
                  <a:cubicBezTo>
                    <a:pt x="3262785" y="813090"/>
                    <a:pt x="3246710" y="829165"/>
                    <a:pt x="3226881" y="829165"/>
                  </a:cubicBezTo>
                  <a:lnTo>
                    <a:pt x="35904" y="829165"/>
                  </a:lnTo>
                  <a:cubicBezTo>
                    <a:pt x="16075" y="829165"/>
                    <a:pt x="0" y="813090"/>
                    <a:pt x="0" y="793261"/>
                  </a:cubicBezTo>
                  <a:lnTo>
                    <a:pt x="0" y="35904"/>
                  </a:lnTo>
                  <a:cubicBezTo>
                    <a:pt x="0" y="16075"/>
                    <a:pt x="16075" y="0"/>
                    <a:pt x="35904" y="0"/>
                  </a:cubicBezTo>
                  <a:close/>
                </a:path>
              </a:pathLst>
            </a:custGeom>
            <a:solidFill>
              <a:srgbClr val="6F4E37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2"/>
              <a:ext cx="3262785" cy="8291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199"/>
                </a:lnSpc>
              </a:pPr>
              <a:endParaRPr dirty="0"/>
            </a:p>
            <a:p>
              <a:pPr algn="ctr">
                <a:lnSpc>
                  <a:spcPts val="4199"/>
                </a:lnSpc>
              </a:pPr>
              <a:r>
                <a:rPr lang="en-US" sz="2999" b="1" dirty="0">
                  <a:solidFill>
                    <a:srgbClr val="FFFFFF"/>
                  </a:solidFill>
                  <a:latin typeface="Garet Bold"/>
                </a:rPr>
                <a:t>It targets users in metropolitan areas with active restaurant and food delivery services</a:t>
              </a:r>
              <a:endParaRPr lang="en-US" sz="2999" b="1" dirty="0">
                <a:solidFill>
                  <a:srgbClr val="FFFFFF"/>
                </a:solidFill>
                <a:latin typeface="Garet Bold"/>
                <a:sym typeface="Garet"/>
              </a:endParaRP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2493914" y="1140862"/>
            <a:ext cx="13960088" cy="1238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26"/>
              </a:lnSpc>
            </a:pPr>
            <a:r>
              <a:rPr lang="en-US" sz="8105" dirty="0">
                <a:solidFill>
                  <a:srgbClr val="000000"/>
                </a:solidFill>
                <a:latin typeface="Garbata"/>
                <a:ea typeface="Garbata"/>
                <a:cs typeface="Garbata"/>
                <a:sym typeface="Garbata"/>
              </a:rPr>
              <a:t>INTRODUCTION </a:t>
            </a:r>
          </a:p>
        </p:txBody>
      </p:sp>
      <p:sp>
        <p:nvSpPr>
          <p:cNvPr id="10" name="Freeform 10"/>
          <p:cNvSpPr/>
          <p:nvPr/>
        </p:nvSpPr>
        <p:spPr>
          <a:xfrm rot="-3030601" flipH="1">
            <a:off x="-2037044" y="-302361"/>
            <a:ext cx="4074088" cy="4134222"/>
          </a:xfrm>
          <a:custGeom>
            <a:avLst/>
            <a:gdLst/>
            <a:ahLst/>
            <a:cxnLst/>
            <a:rect l="l" t="t" r="r" b="b"/>
            <a:pathLst>
              <a:path w="4074088" h="4134222">
                <a:moveTo>
                  <a:pt x="4074088" y="0"/>
                </a:moveTo>
                <a:lnTo>
                  <a:pt x="0" y="0"/>
                </a:lnTo>
                <a:lnTo>
                  <a:pt x="0" y="4134222"/>
                </a:lnTo>
                <a:lnTo>
                  <a:pt x="4074088" y="4134222"/>
                </a:lnTo>
                <a:lnTo>
                  <a:pt x="407408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AB3B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flipH="1" flipV="1">
            <a:off x="14935200" y="6328245"/>
            <a:ext cx="3725069" cy="3985969"/>
          </a:xfrm>
          <a:custGeom>
            <a:avLst/>
            <a:gdLst/>
            <a:ahLst/>
            <a:cxnLst/>
            <a:rect l="l" t="t" r="r" b="b"/>
            <a:pathLst>
              <a:path w="3725069" h="3985969">
                <a:moveTo>
                  <a:pt x="3725070" y="3985969"/>
                </a:moveTo>
                <a:lnTo>
                  <a:pt x="0" y="3985969"/>
                </a:lnTo>
                <a:lnTo>
                  <a:pt x="0" y="0"/>
                </a:lnTo>
                <a:lnTo>
                  <a:pt x="3725070" y="0"/>
                </a:lnTo>
                <a:lnTo>
                  <a:pt x="3725070" y="3985969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1563269" y="1481617"/>
            <a:ext cx="6724731" cy="24771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39"/>
              </a:lnSpc>
              <a:spcBef>
                <a:spcPct val="0"/>
              </a:spcBef>
            </a:pPr>
            <a:r>
              <a:rPr lang="en-US" sz="7099" dirty="0">
                <a:solidFill>
                  <a:srgbClr val="000000"/>
                </a:solidFill>
                <a:latin typeface="Garbata"/>
                <a:ea typeface="Garbata"/>
                <a:cs typeface="Garbata"/>
                <a:sym typeface="Garbata"/>
              </a:rPr>
              <a:t>USE CASE DIAGRAM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C302A8-6563-E80A-E611-2D85847B94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128244"/>
            <a:ext cx="8800000" cy="928245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AB3B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1740803" y="490537"/>
            <a:ext cx="14806394" cy="1066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50"/>
              </a:lnSpc>
            </a:pPr>
            <a:r>
              <a:rPr lang="en-US" sz="6958" dirty="0">
                <a:solidFill>
                  <a:srgbClr val="000000"/>
                </a:solidFill>
                <a:latin typeface="Garbata"/>
                <a:ea typeface="Garbata"/>
                <a:cs typeface="Garbata"/>
                <a:sym typeface="Garbata"/>
              </a:rPr>
              <a:t>USER INTERFACES - DEMO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191A0A5-BF44-D0DD-72BC-42D4CFD401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171700"/>
            <a:ext cx="5311600" cy="70872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DA132CE-AAB6-EEB3-F0CB-86D46E7169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5820" y="2171700"/>
            <a:ext cx="5296359" cy="712531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95C48A7-1AE5-AA26-0B35-AD04D6ADB5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0600" y="2198371"/>
            <a:ext cx="5311600" cy="707197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AB3B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1740803" y="490537"/>
            <a:ext cx="14806394" cy="1066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50"/>
              </a:lnSpc>
            </a:pPr>
            <a:r>
              <a:rPr lang="en-US" sz="6958">
                <a:solidFill>
                  <a:srgbClr val="000000"/>
                </a:solidFill>
                <a:latin typeface="Garbata"/>
                <a:ea typeface="Garbata"/>
                <a:cs typeface="Garbata"/>
                <a:sym typeface="Garbata"/>
              </a:rPr>
              <a:t>USER INTERFACES - DEMO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1F150E2-C2E8-DB22-51C5-C17394A417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405743"/>
            <a:ext cx="5265876" cy="70567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B5C5B94-3E29-6B7B-33D0-D3F6856C08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2418807"/>
            <a:ext cx="5281118" cy="711007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71E1F0B-90EB-2216-F28B-607AAD6689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85157" y="2418807"/>
            <a:ext cx="5311600" cy="710245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AB3B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1740803" y="490537"/>
            <a:ext cx="14806394" cy="1066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50"/>
              </a:lnSpc>
            </a:pPr>
            <a:r>
              <a:rPr lang="en-US" sz="6958">
                <a:solidFill>
                  <a:srgbClr val="000000"/>
                </a:solidFill>
                <a:latin typeface="Garbata"/>
                <a:ea typeface="Garbata"/>
                <a:cs typeface="Garbata"/>
                <a:sym typeface="Garbata"/>
              </a:rPr>
              <a:t>USER INTERFACES - DEMO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09271D6-C8DB-CB44-878E-8C35ADABC4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400300"/>
            <a:ext cx="5303980" cy="703387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64A4DE5-8A92-194E-B9B1-C5DC23A23E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7251" y="2416629"/>
            <a:ext cx="5273497" cy="70872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D25AE72-A16F-556A-C381-48CAC151A3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88425" y="2405198"/>
            <a:ext cx="5281118" cy="711007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AB3B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500290" y="-9525"/>
            <a:ext cx="14806394" cy="1323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390"/>
              </a:lnSpc>
            </a:pPr>
            <a:r>
              <a:rPr lang="en-US" sz="8658">
                <a:solidFill>
                  <a:srgbClr val="000000"/>
                </a:solidFill>
                <a:latin typeface="Garbata"/>
                <a:ea typeface="Garbata"/>
                <a:cs typeface="Garbata"/>
                <a:sym typeface="Garbata"/>
              </a:rPr>
              <a:t>DOMAIN MODEL</a:t>
            </a:r>
          </a:p>
        </p:txBody>
      </p:sp>
      <p:pic>
        <p:nvPicPr>
          <p:cNvPr id="2" name="image2.png">
            <a:extLst>
              <a:ext uri="{FF2B5EF4-FFF2-40B4-BE49-F238E27FC236}">
                <a16:creationId xmlns:a16="http://schemas.microsoft.com/office/drawing/2014/main" id="{746BFD2F-82FE-2DF6-240F-B91DF1BDB642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29006" y="1485900"/>
            <a:ext cx="14806393" cy="86106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AB3B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2133600" y="4112079"/>
            <a:ext cx="14806394" cy="1009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70"/>
              </a:lnSpc>
            </a:pPr>
            <a:r>
              <a:rPr lang="en-US" sz="6558" dirty="0">
                <a:solidFill>
                  <a:srgbClr val="000000"/>
                </a:solidFill>
                <a:latin typeface="Garbata"/>
                <a:ea typeface="Garbata"/>
                <a:cs typeface="Garbata"/>
                <a:sym typeface="Garbata"/>
              </a:rPr>
              <a:t>SYSTEM SEQUENCE DIAGRAMS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AB3B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9.png">
            <a:extLst>
              <a:ext uri="{FF2B5EF4-FFF2-40B4-BE49-F238E27FC236}">
                <a16:creationId xmlns:a16="http://schemas.microsoft.com/office/drawing/2014/main" id="{6F874D57-C46E-6ADF-5774-AD5C9AFC8D2D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3400" y="221615"/>
            <a:ext cx="8458200" cy="9722485"/>
          </a:xfrm>
          <a:prstGeom prst="rect">
            <a:avLst/>
          </a:prstGeom>
        </p:spPr>
      </p:pic>
      <p:pic>
        <p:nvPicPr>
          <p:cNvPr id="5" name="image10.png">
            <a:extLst>
              <a:ext uri="{FF2B5EF4-FFF2-40B4-BE49-F238E27FC236}">
                <a16:creationId xmlns:a16="http://schemas.microsoft.com/office/drawing/2014/main" id="{5E0937CB-E3C4-A569-C1DE-026BE8056953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236528" y="254272"/>
            <a:ext cx="8867473" cy="968982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58</TotalTime>
  <Words>320</Words>
  <Application>Microsoft Office PowerPoint</Application>
  <PresentationFormat>Custom</PresentationFormat>
  <Paragraphs>55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Garbata</vt:lpstr>
      <vt:lpstr>Garet</vt:lpstr>
      <vt:lpstr>Calibri</vt:lpstr>
      <vt:lpstr>Arial</vt:lpstr>
      <vt:lpstr>Rubik</vt:lpstr>
      <vt:lpstr>Garet Bold</vt:lpstr>
      <vt:lpstr>Symbol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software and design analysis project;24</dc:title>
  <cp:lastModifiedBy>Talha</cp:lastModifiedBy>
  <cp:revision>13</cp:revision>
  <dcterms:created xsi:type="dcterms:W3CDTF">2006-08-16T00:00:00Z</dcterms:created>
  <dcterms:modified xsi:type="dcterms:W3CDTF">2024-11-27T18:17:33Z</dcterms:modified>
  <dc:identifier>DAGXkjAGsVc</dc:identifier>
</cp:coreProperties>
</file>